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  <p:sldMasterId id="2147483688" r:id="rId3"/>
  </p:sldMasterIdLst>
  <p:notesMasterIdLst>
    <p:notesMasterId r:id="rId31"/>
  </p:notesMasterIdLst>
  <p:sldIdLst>
    <p:sldId id="257" r:id="rId4"/>
    <p:sldId id="258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6" r:id="rId18"/>
    <p:sldId id="269" r:id="rId19"/>
    <p:sldId id="279" r:id="rId20"/>
    <p:sldId id="270" r:id="rId21"/>
    <p:sldId id="278" r:id="rId22"/>
    <p:sldId id="277" r:id="rId23"/>
    <p:sldId id="280" r:id="rId24"/>
    <p:sldId id="281" r:id="rId25"/>
    <p:sldId id="282" r:id="rId26"/>
    <p:sldId id="283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15F4D-91C1-45F7-ADE3-074FAFE14FE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8BE4A-467E-4B85-BFC2-F5F76A59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76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2274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247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14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196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31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734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875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739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173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387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5617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D876E62-1EF4-40EF-857E-ED78F4A4E9FD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704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CCF2125-6DB6-4C1C-BFEB-848AD8522792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621359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728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785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867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799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56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655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796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6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457200" y="3657600"/>
            <a:ext cx="82296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0">
            <a:gsLst>
              <a:gs pos="0">
                <a:srgbClr val="00CC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1A701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5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0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D0F5-88A3-4A14-8650-E473736DC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67014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209E-808B-489D-B3F7-E78D9C857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66056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7AF2-35C5-4CEF-87B9-490CA79C8BAB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FD85-FF62-4F75-A30E-5E9042318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CA49-C9D2-4777-B3EB-0F081F99CFBE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4F723-C4EB-4CE6-B012-854FF7DBA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19C3-4140-4C9D-9964-2D2B11A36B28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CB2E-4D0C-4B2B-BF2B-3B9462204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4ECA2-77A5-4D7F-BD83-8DBB7731654B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DE54-0D08-483E-ABC8-5C8DD14E3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81A5-05CF-42D2-A9D1-C71BB1DB4386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41D8-CEBB-4173-9E05-96DE6A19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1804-D383-4A5F-9D7C-53F701000A16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BD30-9BD0-4163-814F-2E5E35B1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98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2E8A-C6EE-48B0-AA50-F39FD801B4B8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2953-FEFC-4489-8E7A-45CC88F74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7FC5-77BD-48A9-88EF-AE6CBFC0D43D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526F-E7DC-4C6D-8DAD-D9A7F182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1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46FE-EB9E-44D4-9CC2-B682E5BAECCB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637E-11B0-48BB-8999-7DD9E37A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8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8083-5A0F-4D6A-87D7-C08B153F13DD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041F-DF8F-4678-9C81-DAFBC0478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9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FC073-D261-4F6B-8C26-CD16FB3FE626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E9CCB-82A2-4163-8847-EF939349D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9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0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86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3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2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57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5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63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1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D0F5-88A3-4A14-8650-E473736DC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670143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209E-808B-489D-B3F7-E78D9C857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6605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50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20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BFB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solidFill>
              <a:srgbClr val="00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57200" y="6629400"/>
            <a:ext cx="8229600" cy="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84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8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84" charset="0"/>
        <a:buChar char="•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8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881A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A23336B8-E426-4B47-B560-68156CBA3230}" type="datetimeFigureOut">
              <a:rPr lang="en-US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983F93-B490-4B30-97F1-4CE1B4D75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A669-C7BB-4FE8-B718-B57D817A91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08EE-CFD5-488E-B9AB-79527ADA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1" descr="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99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371600" y="4414897"/>
            <a:ext cx="6832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Dr. Praveen Kumar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Assistant Professor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Department of </a:t>
            </a:r>
            <a:r>
              <a:rPr lang="en-US" sz="3200" dirty="0" err="1" smtClean="0">
                <a:solidFill>
                  <a:srgbClr val="FFFF00"/>
                </a:solidFill>
              </a:rPr>
              <a:t>Zoloogy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D. N. College, Meerut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 smtClean="0">
                <a:solidFill>
                  <a:srgbClr val="FFFF00"/>
                </a:solidFill>
              </a:rPr>
              <a:t>Water Pollution</a:t>
            </a:r>
          </a:p>
        </p:txBody>
      </p:sp>
    </p:spTree>
    <p:extLst>
      <p:ext uri="{BB962C8B-B14F-4D97-AF65-F5344CB8AC3E}">
        <p14:creationId xmlns:p14="http://schemas.microsoft.com/office/powerpoint/2010/main" val="2338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Major water </a:t>
            </a:r>
            <a:r>
              <a:rPr lang="en-US" i="0" dirty="0" smtClean="0">
                <a:solidFill>
                  <a:schemeClr val="bg1"/>
                </a:solidFill>
              </a:rPr>
              <a:t>pollutant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82743"/>
            <a:ext cx="8229600" cy="4804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200" u="sng" dirty="0" smtClean="0">
                <a:solidFill>
                  <a:srgbClr val="002060"/>
                </a:solidFill>
              </a:rPr>
              <a:t>Infectious Agents: </a:t>
            </a:r>
            <a:r>
              <a:rPr lang="en-US" sz="2200" dirty="0" smtClean="0">
                <a:solidFill>
                  <a:srgbClr val="002060"/>
                </a:solidFill>
              </a:rPr>
              <a:t>bacteria and viruses often from animal wastes</a:t>
            </a:r>
          </a:p>
          <a:p>
            <a:r>
              <a:rPr lang="en-US" sz="2200" u="sng" dirty="0" smtClean="0">
                <a:solidFill>
                  <a:srgbClr val="002060"/>
                </a:solidFill>
              </a:rPr>
              <a:t>Oxygen Demanding Wastes: </a:t>
            </a:r>
            <a:r>
              <a:rPr lang="en-US" sz="2200" dirty="0" smtClean="0">
                <a:solidFill>
                  <a:srgbClr val="002060"/>
                </a:solidFill>
              </a:rPr>
              <a:t>organic waste that needs oxygen often from animal waste, paper mills and food processing.</a:t>
            </a:r>
          </a:p>
          <a:p>
            <a:r>
              <a:rPr lang="en-US" sz="2200" u="sng" dirty="0" smtClean="0">
                <a:solidFill>
                  <a:srgbClr val="002060"/>
                </a:solidFill>
              </a:rPr>
              <a:t>Inorganic Chemicals: </a:t>
            </a:r>
            <a:r>
              <a:rPr lang="en-US" sz="2200" dirty="0" smtClean="0">
                <a:solidFill>
                  <a:srgbClr val="002060"/>
                </a:solidFill>
              </a:rPr>
              <a:t>Acids and toxic chemicals often from runoff, industries and household cleaners</a:t>
            </a:r>
          </a:p>
          <a:p>
            <a:r>
              <a:rPr lang="en-US" sz="2200" u="sng" dirty="0" smtClean="0">
                <a:solidFill>
                  <a:srgbClr val="002060"/>
                </a:solidFill>
              </a:rPr>
              <a:t>Organic Chemicals: </a:t>
            </a:r>
            <a:r>
              <a:rPr lang="en-US" sz="2200" dirty="0" smtClean="0">
                <a:solidFill>
                  <a:srgbClr val="002060"/>
                </a:solidFill>
              </a:rPr>
              <a:t>oil, gasoline, plastics, detergents often from surface runoff, industries and cleaners</a:t>
            </a:r>
          </a:p>
          <a:p>
            <a:r>
              <a:rPr lang="en-US" sz="2200" u="sng" dirty="0" smtClean="0">
                <a:solidFill>
                  <a:srgbClr val="002060"/>
                </a:solidFill>
              </a:rPr>
              <a:t>Plant Nutrients: </a:t>
            </a:r>
            <a:r>
              <a:rPr lang="en-US" sz="2200" dirty="0" smtClean="0">
                <a:solidFill>
                  <a:srgbClr val="002060"/>
                </a:solidFill>
              </a:rPr>
              <a:t>water soluble nitrates, ammonia  and phosphates often from sewage, agriculture and urban fertilizers</a:t>
            </a:r>
          </a:p>
          <a:p>
            <a:r>
              <a:rPr lang="en-US" sz="2200" u="sng" dirty="0" smtClean="0">
                <a:solidFill>
                  <a:srgbClr val="002060"/>
                </a:solidFill>
              </a:rPr>
              <a:t>Sediment: </a:t>
            </a:r>
            <a:r>
              <a:rPr lang="en-US" sz="2200" dirty="0" smtClean="0">
                <a:solidFill>
                  <a:srgbClr val="002060"/>
                </a:solidFill>
              </a:rPr>
              <a:t>soils and silts from land erosion can disrupt photosynthesis, destroy spawning grounds, clog rivers and streams</a:t>
            </a:r>
          </a:p>
          <a:p>
            <a:r>
              <a:rPr lang="en-US" sz="2200" u="sng" dirty="0" smtClean="0">
                <a:solidFill>
                  <a:srgbClr val="002060"/>
                </a:solidFill>
              </a:rPr>
              <a:t>Heat Pollution and Radioactivity:</a:t>
            </a:r>
            <a:r>
              <a:rPr lang="en-US" sz="2200" dirty="0" smtClean="0">
                <a:solidFill>
                  <a:srgbClr val="002060"/>
                </a:solidFill>
              </a:rPr>
              <a:t> mostly from power plants </a:t>
            </a:r>
            <a:endParaRPr lang="en-US" sz="2200" u="sng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en-US" sz="2200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244" y="71846"/>
            <a:ext cx="7320756" cy="842554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How do we measure water quality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5945" y="1440094"/>
            <a:ext cx="4528455" cy="50369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Bacterial Counts:</a:t>
            </a:r>
            <a:r>
              <a:rPr lang="en-US" dirty="0" smtClean="0">
                <a:solidFill>
                  <a:srgbClr val="002060"/>
                </a:solidFill>
              </a:rPr>
              <a:t> Fecal coliform counts from intestines of animals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None per 100 ml for drinking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&gt;200 per 100 ml for swimming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Sources: human sewage, animals, birds, raccoons, etc.  </a:t>
            </a:r>
          </a:p>
        </p:txBody>
      </p:sp>
      <p:pic>
        <p:nvPicPr>
          <p:cNvPr id="9220" name="Picture 7" descr="rtcom-l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33488"/>
            <a:ext cx="3338513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65" y="4082595"/>
            <a:ext cx="2941637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968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9144000" cy="747713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How do we measure water quality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8350" y="1369065"/>
            <a:ext cx="4565650" cy="5184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Dissolved Oxygen: </a:t>
            </a:r>
            <a:r>
              <a:rPr lang="en-US" sz="2400" dirty="0" smtClean="0">
                <a:solidFill>
                  <a:srgbClr val="002060"/>
                </a:solidFill>
              </a:rPr>
              <a:t>BOD Biological Oxygen Demand…the amount of oxygen consumed by aquatic decomposers</a:t>
            </a:r>
          </a:p>
          <a:p>
            <a:r>
              <a:rPr lang="en-US" sz="2400" u="sng" dirty="0" smtClean="0">
                <a:solidFill>
                  <a:srgbClr val="002060"/>
                </a:solidFill>
              </a:rPr>
              <a:t>Chemical Analysis:</a:t>
            </a:r>
            <a:r>
              <a:rPr lang="en-US" sz="2400" dirty="0" smtClean="0">
                <a:solidFill>
                  <a:srgbClr val="002060"/>
                </a:solidFill>
              </a:rPr>
              <a:t> looking for presence of inorganic or organic chemicals</a:t>
            </a:r>
          </a:p>
          <a:p>
            <a:r>
              <a:rPr lang="en-US" sz="2400" u="sng" dirty="0" smtClean="0">
                <a:solidFill>
                  <a:srgbClr val="002060"/>
                </a:solidFill>
              </a:rPr>
              <a:t>Suspended Sediment</a:t>
            </a:r>
            <a:r>
              <a:rPr lang="en-US" sz="2400" dirty="0" smtClean="0">
                <a:solidFill>
                  <a:srgbClr val="002060"/>
                </a:solidFill>
              </a:rPr>
              <a:t> water clarity</a:t>
            </a:r>
          </a:p>
          <a:p>
            <a:r>
              <a:rPr lang="en-US" sz="2400" u="sng" dirty="0" smtClean="0">
                <a:solidFill>
                  <a:srgbClr val="002060"/>
                </a:solidFill>
              </a:rPr>
              <a:t>Indicator Species: </a:t>
            </a:r>
            <a:r>
              <a:rPr lang="en-US" sz="2400" dirty="0" smtClean="0">
                <a:solidFill>
                  <a:srgbClr val="002060"/>
                </a:solidFill>
              </a:rPr>
              <a:t>organisms that give an idea of the health of the water body.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Mussels, oysters and clams filter water</a:t>
            </a:r>
            <a:endParaRPr lang="en-US" sz="2400" u="sng" dirty="0" smtClean="0">
              <a:solidFill>
                <a:srgbClr val="002060"/>
              </a:solidFill>
            </a:endParaRPr>
          </a:p>
        </p:txBody>
      </p:sp>
      <p:sp>
        <p:nvSpPr>
          <p:cNvPr id="1024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400" smtClean="0">
              <a:solidFill>
                <a:schemeClr val="bg1"/>
              </a:solidFill>
            </a:endParaRPr>
          </a:p>
        </p:txBody>
      </p:sp>
      <p:pic>
        <p:nvPicPr>
          <p:cNvPr id="10244" name="Picture 6" descr="S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5247" r="3148" b="14661"/>
          <a:stretch>
            <a:fillRect/>
          </a:stretch>
        </p:blipFill>
        <p:spPr bwMode="auto">
          <a:xfrm>
            <a:off x="0" y="901700"/>
            <a:ext cx="4572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seagrass_scall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6813"/>
            <a:ext cx="45720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545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Pollution in streams and lakes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Freshwater pollution: What are major problems in streams?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Developed versus Developing Countries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Lake Pollution: Lakes and reservoirs more vulnerable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Eutrophication </a:t>
            </a:r>
          </a:p>
        </p:txBody>
      </p:sp>
    </p:spTree>
    <p:extLst>
      <p:ext uri="{BB962C8B-B14F-4D97-AF65-F5344CB8AC3E}">
        <p14:creationId xmlns:p14="http://schemas.microsoft.com/office/powerpoint/2010/main" val="31709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Lakes Pollution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4138" y="1447800"/>
            <a:ext cx="45227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Lake Pollution: Lakes and reservoirs more vulnerable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002060"/>
                </a:solidFill>
              </a:rPr>
              <a:t>Dilution as a solution in lakes less effective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Little vertical mixing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Little water flow (flushing)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Makes them more vulnerable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Toxins settle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Kill bottom life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Atmospheric deposition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Food chain disruptions</a:t>
            </a:r>
          </a:p>
        </p:txBody>
      </p:sp>
      <p:pic>
        <p:nvPicPr>
          <p:cNvPr id="5" name="Picture 7" descr="Oak-Street-Beach-Lake-Michigan-Chicago-Illinois-USA-Photographic-Print-C124778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4532"/>
          <a:stretch/>
        </p:blipFill>
        <p:spPr bwMode="auto">
          <a:xfrm>
            <a:off x="4534988" y="2068513"/>
            <a:ext cx="453281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0" dirty="0" smtClean="0">
                <a:solidFill>
                  <a:schemeClr val="bg1"/>
                </a:solidFill>
              </a:rPr>
              <a:t>Eutrophication of Lakes</a:t>
            </a:r>
            <a:endParaRPr lang="en-US" i="0" dirty="0" smtClean="0">
              <a:solidFill>
                <a:schemeClr val="bg1"/>
              </a:solidFill>
            </a:endParaRP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160463"/>
            <a:ext cx="4495800" cy="5697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Eutrophication: </a:t>
            </a:r>
            <a:r>
              <a:rPr lang="en-US" dirty="0" smtClean="0">
                <a:solidFill>
                  <a:srgbClr val="002060"/>
                </a:solidFill>
              </a:rPr>
              <a:t> nutrient enrichment of lakes mostly from runoff of plant nutrients (nitrates and phosphates)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During hot dry weather can lead to algae blooms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Decrease of photosynthesis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Dying algae then drops DO levels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Fish kills, bad odor</a:t>
            </a:r>
          </a:p>
        </p:txBody>
      </p:sp>
      <p:pic>
        <p:nvPicPr>
          <p:cNvPr id="26629" name="Picture 7" descr="bieutroph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03338"/>
            <a:ext cx="43576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045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Freshwater Stream Pollution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252538"/>
            <a:ext cx="5143500" cy="547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002060"/>
                </a:solidFill>
              </a:rPr>
              <a:t>Flowing streams can recover from moderate level of degradable water pollution if their flows are not reduced.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Natural biodegradation process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Does not work if overloaded or stream flow reduced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Does not work against non biodegradable pollutants</a:t>
            </a:r>
          </a:p>
        </p:txBody>
      </p:sp>
      <p:pic>
        <p:nvPicPr>
          <p:cNvPr id="15364" name="Picture 7" descr="image?id=12363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184400"/>
            <a:ext cx="38893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4937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India’s Ganges River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219200"/>
            <a:ext cx="4970463" cy="532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Holy River (1 million take daily holy dip)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350 million (1/3</a:t>
            </a:r>
            <a:r>
              <a:rPr lang="en-US" sz="2600" baseline="30000" dirty="0" smtClean="0">
                <a:solidFill>
                  <a:srgbClr val="002060"/>
                </a:solidFill>
              </a:rPr>
              <a:t>rd</a:t>
            </a:r>
            <a:r>
              <a:rPr lang="en-US" sz="2600" dirty="0" smtClean="0">
                <a:solidFill>
                  <a:srgbClr val="002060"/>
                </a:solidFill>
              </a:rPr>
              <a:t> of pop) live in watershed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Little sewage treatment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Used for bathing, drinking etc.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Bodies (cremated or not) thrown in river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Good news is the Indian government is beginning to work on problem</a:t>
            </a:r>
          </a:p>
        </p:txBody>
      </p:sp>
      <p:pic>
        <p:nvPicPr>
          <p:cNvPr id="23556" name="Picture 7" descr="G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131888"/>
            <a:ext cx="3506787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7640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789" y="228600"/>
            <a:ext cx="6361611" cy="6096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i="0" dirty="0" smtClean="0">
                <a:solidFill>
                  <a:schemeClr val="bg1"/>
                </a:solidFill>
              </a:rPr>
              <a:t>Pollution of Streams</a:t>
            </a: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715159"/>
            <a:ext cx="83216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77813" y="5995988"/>
            <a:ext cx="8599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i="1" dirty="0">
                <a:solidFill>
                  <a:srgbClr val="002060"/>
                </a:solidFill>
              </a:rPr>
              <a:t>What factors will influence this oxygen sag curve?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68400"/>
            <a:ext cx="2895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EAEAEA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Oxygen sag curve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5984" y="1143000"/>
            <a:ext cx="4650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EAEA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Factors influencing recovery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Ocean Pollution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0337" y="1230313"/>
            <a:ext cx="4716463" cy="5170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i="1" dirty="0" smtClean="0">
                <a:solidFill>
                  <a:srgbClr val="002060"/>
                </a:solidFill>
              </a:rPr>
              <a:t>Oceans can disperse and break down large quantities of degradable pollution if they are not overloaded.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Pollution worst near heavily populated coastal zones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Wetlands, estuaries, coral reefs, mangrove swamps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40% of world’s pop. Live within 62 miles of coast</a:t>
            </a:r>
          </a:p>
        </p:txBody>
      </p:sp>
      <p:pic>
        <p:nvPicPr>
          <p:cNvPr id="40965" name="Picture 7" descr="012207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1449388"/>
            <a:ext cx="379253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322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603132" cy="660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6956425" y="1093933"/>
            <a:ext cx="196691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 dirty="0">
                <a:solidFill>
                  <a:srgbClr val="002060"/>
                </a:solidFill>
              </a:rPr>
              <a:t>Water makes us unique and gives life to Earth.</a:t>
            </a:r>
          </a:p>
        </p:txBody>
      </p:sp>
    </p:spTree>
    <p:extLst>
      <p:ext uri="{BB962C8B-B14F-4D97-AF65-F5344CB8AC3E}">
        <p14:creationId xmlns:p14="http://schemas.microsoft.com/office/powerpoint/2010/main" val="17217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Case Study:  The Great Lakes</a:t>
            </a:r>
          </a:p>
        </p:txBody>
      </p:sp>
      <p:sp>
        <p:nvSpPr>
          <p:cNvPr id="29700" name="Line 1027"/>
          <p:cNvSpPr>
            <a:spLocks noChangeShapeType="1"/>
          </p:cNvSpPr>
          <p:nvPr/>
        </p:nvSpPr>
        <p:spPr bwMode="auto">
          <a:xfrm>
            <a:off x="0" y="1041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788"/>
            <a:ext cx="6727825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6724650" y="1203325"/>
            <a:ext cx="24193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Pollution levels dropped, but long way to go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95% of U.S. freshwater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30% Canadian pop, 14% U.S.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38 million drink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1% flow out St. Lawrence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Toxic fish</a:t>
            </a:r>
          </a:p>
        </p:txBody>
      </p:sp>
    </p:spTree>
    <p:extLst>
      <p:ext uri="{BB962C8B-B14F-4D97-AF65-F5344CB8AC3E}">
        <p14:creationId xmlns:p14="http://schemas.microsoft.com/office/powerpoint/2010/main" val="3351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Case Study: Pollution in the Great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Lakes (1)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1960s: Many areas with cultural eutrophication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1972: Canada and the United States: Great Lakes pollution control program</a:t>
            </a:r>
          </a:p>
          <a:p>
            <a:pPr marL="457200" lvl="1" indent="0" eaLnBrk="1" hangingPunct="1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Problems still exist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Raw sewage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Nonpoint runoff of pesticides and fertilizers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Biological pollution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Atmospheric deposition of pesticides and Hg</a:t>
            </a:r>
          </a:p>
          <a:p>
            <a:pPr lvl="1" eaLnBrk="1" hangingPunct="1"/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Case Study: Pollution in the Great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Lakes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2007 State of the Great Lakes report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New pollutants found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Wetland loss and degradation; significance?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Declining of some native species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</a:rPr>
              <a:t>Native carnivorous fish species declining </a:t>
            </a:r>
          </a:p>
        </p:txBody>
      </p:sp>
    </p:spTree>
    <p:extLst>
      <p:ext uri="{BB962C8B-B14F-4D97-AF65-F5344CB8AC3E}">
        <p14:creationId xmlns:p14="http://schemas.microsoft.com/office/powerpoint/2010/main" val="70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Indian  scenario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roundwater </a:t>
            </a:r>
            <a:r>
              <a:rPr lang="en-US" dirty="0">
                <a:solidFill>
                  <a:srgbClr val="002060"/>
                </a:solidFill>
              </a:rPr>
              <a:t>contamination—a problem </a:t>
            </a:r>
            <a:r>
              <a:rPr lang="en-US" dirty="0" smtClean="0">
                <a:solidFill>
                  <a:srgbClr val="002060"/>
                </a:solidFill>
              </a:rPr>
              <a:t>which has affected </a:t>
            </a:r>
            <a:r>
              <a:rPr lang="en-US" dirty="0">
                <a:solidFill>
                  <a:srgbClr val="002060"/>
                </a:solidFill>
              </a:rPr>
              <a:t>as many as 19 states, including Delhi.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During 1995–2009</a:t>
            </a:r>
            <a:r>
              <a:rPr lang="en-US" dirty="0">
                <a:solidFill>
                  <a:srgbClr val="002060"/>
                </a:solidFill>
              </a:rPr>
              <a:t>, the number of observed </a:t>
            </a:r>
            <a:r>
              <a:rPr lang="en-US" dirty="0" smtClean="0">
                <a:solidFill>
                  <a:srgbClr val="002060"/>
                </a:solidFill>
              </a:rPr>
              <a:t>sample with BOD </a:t>
            </a:r>
            <a:r>
              <a:rPr lang="en-US" dirty="0">
                <a:solidFill>
                  <a:srgbClr val="002060"/>
                </a:solidFill>
              </a:rPr>
              <a:t>values less than 3 mg/l were between 57–69 </a:t>
            </a:r>
            <a:r>
              <a:rPr lang="en-US" dirty="0" smtClean="0">
                <a:solidFill>
                  <a:srgbClr val="002060"/>
                </a:solidFill>
              </a:rPr>
              <a:t>percent</a:t>
            </a:r>
            <a:r>
              <a:rPr lang="en-US" dirty="0">
                <a:solidFill>
                  <a:srgbClr val="002060"/>
                </a:solidFill>
              </a:rPr>
              <a:t>;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2007 the observed samples were 69 per cent.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Similarly, during this period of 15 years between </a:t>
            </a:r>
            <a:r>
              <a:rPr lang="en-US" dirty="0" smtClean="0">
                <a:solidFill>
                  <a:srgbClr val="002060"/>
                </a:solidFill>
              </a:rPr>
              <a:t>17–28 percent </a:t>
            </a:r>
            <a:r>
              <a:rPr lang="en-US" dirty="0">
                <a:solidFill>
                  <a:srgbClr val="002060"/>
                </a:solidFill>
              </a:rPr>
              <a:t>of the samples observed </a:t>
            </a:r>
            <a:r>
              <a:rPr lang="en-US" dirty="0" smtClean="0">
                <a:solidFill>
                  <a:srgbClr val="002060"/>
                </a:solidFill>
              </a:rPr>
              <a:t>BOD value between 3-6 </a:t>
            </a:r>
            <a:r>
              <a:rPr lang="en-US" dirty="0">
                <a:solidFill>
                  <a:srgbClr val="002060"/>
                </a:solidFill>
              </a:rPr>
              <a:t>mg/l and the </a:t>
            </a:r>
            <a:r>
              <a:rPr lang="en-US" dirty="0" smtClean="0">
                <a:solidFill>
                  <a:srgbClr val="002060"/>
                </a:solidFill>
              </a:rPr>
              <a:t>maximum number </a:t>
            </a:r>
            <a:r>
              <a:rPr lang="en-US" dirty="0">
                <a:solidFill>
                  <a:srgbClr val="002060"/>
                </a:solidFill>
              </a:rPr>
              <a:t>of samples in </a:t>
            </a:r>
            <a:r>
              <a:rPr lang="en-US" dirty="0" smtClean="0">
                <a:solidFill>
                  <a:srgbClr val="002060"/>
                </a:solidFill>
              </a:rPr>
              <a:t>this category </a:t>
            </a:r>
            <a:r>
              <a:rPr lang="en-US" dirty="0">
                <a:solidFill>
                  <a:srgbClr val="002060"/>
                </a:solidFill>
              </a:rPr>
              <a:t>were observed in 1998.</a:t>
            </a:r>
          </a:p>
        </p:txBody>
      </p:sp>
    </p:spTree>
    <p:extLst>
      <p:ext uri="{BB962C8B-B14F-4D97-AF65-F5344CB8AC3E}">
        <p14:creationId xmlns:p14="http://schemas.microsoft.com/office/powerpoint/2010/main" val="3099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Indian  scenario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1447800"/>
            <a:ext cx="8614954" cy="52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" y="261257"/>
            <a:ext cx="8503920" cy="653144"/>
          </a:xfrm>
        </p:spPr>
        <p:txBody>
          <a:bodyPr>
            <a:normAutofit fontScale="90000"/>
          </a:bodyPr>
          <a:lstStyle/>
          <a:p>
            <a:r>
              <a:rPr lang="en-US" altLang="en-US" i="0" dirty="0" smtClean="0">
                <a:solidFill>
                  <a:schemeClr val="bg1"/>
                </a:solidFill>
              </a:rPr>
              <a:t>Technological Approach:  Septic Systems</a:t>
            </a: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34925" y="13763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155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  <a:latin typeface="Arial" charset="0"/>
              </a:rPr>
              <a:t>Fig. 22-15 p. 510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650"/>
            <a:ext cx="514826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29250" y="2535238"/>
            <a:ext cx="346075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¼ of all U.S. homes have Septic tanks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Can be used in parking lots, business parks, etc. 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25" y="1492853"/>
            <a:ext cx="6453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AEAEA"/>
              </a:buClr>
            </a:pPr>
            <a:r>
              <a:rPr lang="en-US" altLang="en-US" sz="2800" dirty="0" smtClean="0">
                <a:solidFill>
                  <a:srgbClr val="002060"/>
                </a:solidFill>
              </a:rPr>
              <a:t>Require suitable soils and maintenance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chemeClr val="bg1"/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Construction of wet lands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420813"/>
            <a:ext cx="8985250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-1219200"/>
            <a:ext cx="5862638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8732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354" y="2177"/>
            <a:ext cx="9144000" cy="1143000"/>
          </a:xfrm>
        </p:spPr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What is water pollution?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5315" y="1600200"/>
            <a:ext cx="4495800" cy="396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2060"/>
                </a:solidFill>
              </a:rPr>
              <a:t>Any chemical, biological, or physical change in water quality that has a harmful effect on living organisms or makes water unsuitable for desired usage.</a:t>
            </a:r>
          </a:p>
        </p:txBody>
      </p:sp>
      <p:pic>
        <p:nvPicPr>
          <p:cNvPr id="6148" name="Picture 7" descr="creek%20g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393235"/>
            <a:ext cx="402907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025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What is water pollution?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67200" y="1335088"/>
            <a:ext cx="4876800" cy="521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WHO: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3.4 million premature deaths each year from waterborne diseases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1.9 million from diarrhea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U.S. 1.5 million illnesses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Lack </a:t>
            </a:r>
            <a:r>
              <a:rPr lang="en-US" dirty="0">
                <a:solidFill>
                  <a:srgbClr val="002060"/>
                </a:solidFill>
              </a:rPr>
              <a:t>of water, sanitation, and hygiene results in the </a:t>
            </a:r>
            <a:r>
              <a:rPr lang="en-US" dirty="0" smtClean="0">
                <a:solidFill>
                  <a:srgbClr val="002060"/>
                </a:solidFill>
              </a:rPr>
              <a:t>loss of </a:t>
            </a:r>
            <a:r>
              <a:rPr lang="en-US" dirty="0">
                <a:solidFill>
                  <a:srgbClr val="002060"/>
                </a:solidFill>
              </a:rPr>
              <a:t>0.4 million </a:t>
            </a:r>
            <a:r>
              <a:rPr lang="en-US" dirty="0" smtClean="0">
                <a:solidFill>
                  <a:srgbClr val="002060"/>
                </a:solidFill>
              </a:rPr>
              <a:t>people </a:t>
            </a:r>
            <a:r>
              <a:rPr lang="en-US" dirty="0">
                <a:solidFill>
                  <a:srgbClr val="002060"/>
                </a:solidFill>
              </a:rPr>
              <a:t>annually in India (</a:t>
            </a:r>
            <a:r>
              <a:rPr lang="en-US" dirty="0" smtClean="0">
                <a:solidFill>
                  <a:srgbClr val="002060"/>
                </a:solidFill>
              </a:rPr>
              <a:t>WHO 2007</a:t>
            </a:r>
            <a:r>
              <a:rPr lang="en-US" dirty="0">
                <a:solidFill>
                  <a:srgbClr val="002060"/>
                </a:solidFill>
              </a:rPr>
              <a:t>).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7172" name="Picture 8" descr="Drinking-water-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81125"/>
            <a:ext cx="3619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534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bg1"/>
                </a:solidFill>
              </a:rPr>
              <a:t>What is water pollution?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67200" y="1335088"/>
            <a:ext cx="4876800" cy="521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WHO: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3.4 million premature deaths each year from waterborne diseases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1.9 million from diarrhea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U.S. 1.5 million illnesses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Lack </a:t>
            </a:r>
            <a:r>
              <a:rPr lang="en-US" dirty="0">
                <a:solidFill>
                  <a:srgbClr val="002060"/>
                </a:solidFill>
              </a:rPr>
              <a:t>of water, sanitation, and hygiene results in the </a:t>
            </a:r>
            <a:r>
              <a:rPr lang="en-US" dirty="0" smtClean="0">
                <a:solidFill>
                  <a:srgbClr val="002060"/>
                </a:solidFill>
              </a:rPr>
              <a:t>loss of </a:t>
            </a:r>
            <a:r>
              <a:rPr lang="en-US" dirty="0">
                <a:solidFill>
                  <a:srgbClr val="002060"/>
                </a:solidFill>
              </a:rPr>
              <a:t>0.4 million </a:t>
            </a:r>
            <a:r>
              <a:rPr lang="en-US" dirty="0" smtClean="0">
                <a:solidFill>
                  <a:srgbClr val="002060"/>
                </a:solidFill>
              </a:rPr>
              <a:t>people </a:t>
            </a:r>
            <a:r>
              <a:rPr lang="en-US" dirty="0">
                <a:solidFill>
                  <a:srgbClr val="002060"/>
                </a:solidFill>
              </a:rPr>
              <a:t>annually in India (</a:t>
            </a:r>
            <a:r>
              <a:rPr lang="en-US" dirty="0" smtClean="0">
                <a:solidFill>
                  <a:srgbClr val="002060"/>
                </a:solidFill>
              </a:rPr>
              <a:t>WHO 2007</a:t>
            </a:r>
            <a:r>
              <a:rPr lang="en-US" dirty="0">
                <a:solidFill>
                  <a:srgbClr val="002060"/>
                </a:solidFill>
              </a:rPr>
              <a:t>).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7172" name="Picture 8" descr="Drinking-water-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81125"/>
            <a:ext cx="36195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327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Sources of water pollution</a:t>
            </a:r>
            <a:endParaRPr lang="en-US" i="0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466344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Point sources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Located at specific places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Easy to identify, monitor, and regulate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Examples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47" y="1323703"/>
            <a:ext cx="34623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4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" y="228600"/>
            <a:ext cx="758952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Sources of water pollution</a:t>
            </a:r>
            <a:endParaRPr lang="en-US" altLang="en-US" i="0" dirty="0" smtClean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0443" y="1447800"/>
            <a:ext cx="4506687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8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881A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>
                <a:solidFill>
                  <a:srgbClr val="002060"/>
                </a:solidFill>
              </a:rPr>
              <a:t>Nonpoint sources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Broad, diffuse areas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Difficult to identify and control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Expensive to clean up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Examples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15" y="1272812"/>
            <a:ext cx="4247105" cy="53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5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1229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6571" y="195943"/>
            <a:ext cx="8360229" cy="783771"/>
          </a:xfrm>
        </p:spPr>
        <p:txBody>
          <a:bodyPr/>
          <a:lstStyle/>
          <a:p>
            <a:r>
              <a:rPr lang="en-US" altLang="en-US" i="0" dirty="0" smtClean="0">
                <a:solidFill>
                  <a:schemeClr val="bg1"/>
                </a:solidFill>
              </a:rPr>
              <a:t>Point and Nonpoint Sources</a:t>
            </a:r>
          </a:p>
        </p:txBody>
      </p:sp>
      <p:sp>
        <p:nvSpPr>
          <p:cNvPr id="12291" name="Rectangle 1048"/>
          <p:cNvSpPr>
            <a:spLocks noChangeArrowheads="1"/>
          </p:cNvSpPr>
          <p:nvPr/>
        </p:nvSpPr>
        <p:spPr bwMode="auto">
          <a:xfrm>
            <a:off x="0" y="1479550"/>
            <a:ext cx="9144000" cy="537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1027"/>
          <p:cNvSpPr>
            <a:spLocks noChangeShapeType="1"/>
          </p:cNvSpPr>
          <p:nvPr/>
        </p:nvSpPr>
        <p:spPr bwMode="auto">
          <a:xfrm>
            <a:off x="0" y="13763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4" name="Group 1030"/>
          <p:cNvGrpSpPr>
            <a:grpSpLocks/>
          </p:cNvGrpSpPr>
          <p:nvPr/>
        </p:nvGrpSpPr>
        <p:grpSpPr bwMode="auto">
          <a:xfrm>
            <a:off x="0" y="1504950"/>
            <a:ext cx="9144000" cy="5367338"/>
            <a:chOff x="0" y="343"/>
            <a:chExt cx="5760" cy="3381"/>
          </a:xfrm>
        </p:grpSpPr>
        <p:pic>
          <p:nvPicPr>
            <p:cNvPr id="12295" name="Picture 10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2"/>
              <a:ext cx="5760" cy="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1032"/>
            <p:cNvSpPr txBox="1">
              <a:spLocks noChangeArrowheads="1"/>
            </p:cNvSpPr>
            <p:nvPr/>
          </p:nvSpPr>
          <p:spPr bwMode="auto">
            <a:xfrm>
              <a:off x="1305" y="343"/>
              <a:ext cx="12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NONPOINT SOURCES</a:t>
              </a:r>
            </a:p>
          </p:txBody>
        </p:sp>
        <p:sp>
          <p:nvSpPr>
            <p:cNvPr id="12297" name="Text Box 1033"/>
            <p:cNvSpPr txBox="1">
              <a:spLocks noChangeArrowheads="1"/>
            </p:cNvSpPr>
            <p:nvPr/>
          </p:nvSpPr>
          <p:spPr bwMode="auto">
            <a:xfrm>
              <a:off x="512" y="1503"/>
              <a:ext cx="8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Urban streets</a:t>
              </a:r>
            </a:p>
          </p:txBody>
        </p:sp>
        <p:sp>
          <p:nvSpPr>
            <p:cNvPr id="12298" name="Text Box 1034"/>
            <p:cNvSpPr txBox="1">
              <a:spLocks noChangeArrowheads="1"/>
            </p:cNvSpPr>
            <p:nvPr/>
          </p:nvSpPr>
          <p:spPr bwMode="auto">
            <a:xfrm>
              <a:off x="1429" y="2111"/>
              <a:ext cx="84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altLang="en-US" sz="1400">
                  <a:latin typeface="Arial" charset="0"/>
                </a:rPr>
                <a:t>Suburban development</a:t>
              </a:r>
            </a:p>
          </p:txBody>
        </p:sp>
        <p:sp>
          <p:nvSpPr>
            <p:cNvPr id="12299" name="Text Box 1035"/>
            <p:cNvSpPr txBox="1">
              <a:spLocks noChangeArrowheads="1"/>
            </p:cNvSpPr>
            <p:nvPr/>
          </p:nvSpPr>
          <p:spPr bwMode="auto">
            <a:xfrm>
              <a:off x="1965" y="2527"/>
              <a:ext cx="84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altLang="en-US" sz="1400">
                  <a:latin typeface="Arial" charset="0"/>
                </a:rPr>
                <a:t>Wastewater treatment plant</a:t>
              </a:r>
            </a:p>
          </p:txBody>
        </p:sp>
        <p:sp>
          <p:nvSpPr>
            <p:cNvPr id="12300" name="Text Box 1036"/>
            <p:cNvSpPr txBox="1">
              <a:spLocks noChangeArrowheads="1"/>
            </p:cNvSpPr>
            <p:nvPr/>
          </p:nvSpPr>
          <p:spPr bwMode="auto">
            <a:xfrm>
              <a:off x="2822" y="879"/>
              <a:ext cx="7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Rural homes</a:t>
              </a:r>
            </a:p>
          </p:txBody>
        </p:sp>
        <p:sp>
          <p:nvSpPr>
            <p:cNvPr id="12301" name="Text Box 1037"/>
            <p:cNvSpPr txBox="1">
              <a:spLocks noChangeArrowheads="1"/>
            </p:cNvSpPr>
            <p:nvPr/>
          </p:nvSpPr>
          <p:spPr bwMode="auto">
            <a:xfrm>
              <a:off x="3692" y="1471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Cropland</a:t>
              </a:r>
            </a:p>
          </p:txBody>
        </p:sp>
        <p:sp>
          <p:nvSpPr>
            <p:cNvPr id="12302" name="Text Box 1038"/>
            <p:cNvSpPr txBox="1">
              <a:spLocks noChangeArrowheads="1"/>
            </p:cNvSpPr>
            <p:nvPr/>
          </p:nvSpPr>
          <p:spPr bwMode="auto">
            <a:xfrm>
              <a:off x="4512" y="2223"/>
              <a:ext cx="5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Factory</a:t>
              </a:r>
            </a:p>
          </p:txBody>
        </p:sp>
        <p:sp>
          <p:nvSpPr>
            <p:cNvPr id="12303" name="Text Box 1039"/>
            <p:cNvSpPr txBox="1">
              <a:spLocks noChangeArrowheads="1"/>
            </p:cNvSpPr>
            <p:nvPr/>
          </p:nvSpPr>
          <p:spPr bwMode="auto">
            <a:xfrm>
              <a:off x="3836" y="1727"/>
              <a:ext cx="8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1400">
                  <a:latin typeface="Arial" charset="0"/>
                </a:rPr>
                <a:t>Animal feedlot</a:t>
              </a:r>
            </a:p>
          </p:txBody>
        </p:sp>
        <p:sp>
          <p:nvSpPr>
            <p:cNvPr id="12304" name="Text Box 1040"/>
            <p:cNvSpPr txBox="1">
              <a:spLocks noChangeArrowheads="1"/>
            </p:cNvSpPr>
            <p:nvPr/>
          </p:nvSpPr>
          <p:spPr bwMode="auto">
            <a:xfrm>
              <a:off x="2565" y="2063"/>
              <a:ext cx="70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ts val="1400"/>
                </a:lnSpc>
              </a:pPr>
              <a:r>
                <a:rPr lang="en-US" altLang="en-US" sz="1400">
                  <a:latin typeface="Arial" charset="0"/>
                </a:rPr>
                <a:t>POINT SOURCES</a:t>
              </a:r>
            </a:p>
          </p:txBody>
        </p:sp>
        <p:sp>
          <p:nvSpPr>
            <p:cNvPr id="12305" name="Line 1041"/>
            <p:cNvSpPr>
              <a:spLocks noChangeShapeType="1"/>
            </p:cNvSpPr>
            <p:nvPr/>
          </p:nvSpPr>
          <p:spPr bwMode="auto">
            <a:xfrm flipV="1">
              <a:off x="2912" y="2344"/>
              <a:ext cx="160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042"/>
            <p:cNvSpPr>
              <a:spLocks noChangeShapeType="1"/>
            </p:cNvSpPr>
            <p:nvPr/>
          </p:nvSpPr>
          <p:spPr bwMode="auto">
            <a:xfrm flipH="1" flipV="1">
              <a:off x="3064" y="2336"/>
              <a:ext cx="376" cy="3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1043"/>
            <p:cNvSpPr>
              <a:spLocks noChangeShapeType="1"/>
            </p:cNvSpPr>
            <p:nvPr/>
          </p:nvSpPr>
          <p:spPr bwMode="auto">
            <a:xfrm flipV="1">
              <a:off x="1184" y="512"/>
              <a:ext cx="736" cy="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1044"/>
            <p:cNvSpPr>
              <a:spLocks noChangeShapeType="1"/>
            </p:cNvSpPr>
            <p:nvPr/>
          </p:nvSpPr>
          <p:spPr bwMode="auto">
            <a:xfrm flipV="1">
              <a:off x="1728" y="512"/>
              <a:ext cx="192" cy="14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1045"/>
            <p:cNvSpPr>
              <a:spLocks noChangeShapeType="1"/>
            </p:cNvSpPr>
            <p:nvPr/>
          </p:nvSpPr>
          <p:spPr bwMode="auto">
            <a:xfrm flipH="1" flipV="1">
              <a:off x="1920" y="512"/>
              <a:ext cx="880" cy="3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046"/>
            <p:cNvSpPr>
              <a:spLocks noChangeShapeType="1"/>
            </p:cNvSpPr>
            <p:nvPr/>
          </p:nvSpPr>
          <p:spPr bwMode="auto">
            <a:xfrm flipH="1" flipV="1">
              <a:off x="1920" y="512"/>
              <a:ext cx="1792" cy="10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1047"/>
            <p:cNvSpPr>
              <a:spLocks noChangeShapeType="1"/>
            </p:cNvSpPr>
            <p:nvPr/>
          </p:nvSpPr>
          <p:spPr bwMode="auto">
            <a:xfrm flipH="1" flipV="1">
              <a:off x="1912" y="504"/>
              <a:ext cx="2064" cy="14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95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4354"/>
            <a:ext cx="9144000" cy="1141413"/>
          </a:xfrm>
          <a:prstGeom prst="rect">
            <a:avLst/>
          </a:prstGeom>
          <a:solidFill>
            <a:srgbClr val="00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6000" dirty="0">
              <a:solidFill>
                <a:srgbClr val="FFFF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1263" y="152400"/>
            <a:ext cx="7302137" cy="751114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Major Sources of Water Pollution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114800" y="1309688"/>
            <a:ext cx="4953000" cy="539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Agriculture: </a:t>
            </a:r>
            <a:r>
              <a:rPr lang="en-US" dirty="0" smtClean="0">
                <a:solidFill>
                  <a:srgbClr val="002060"/>
                </a:solidFill>
              </a:rPr>
              <a:t>by far the leader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Sediment, fertilizers, bacteria from livestock, food processing, salt from soil irrigation</a:t>
            </a:r>
          </a:p>
          <a:p>
            <a:r>
              <a:rPr lang="en-US" u="sng" dirty="0" smtClean="0">
                <a:solidFill>
                  <a:srgbClr val="002060"/>
                </a:solidFill>
              </a:rPr>
              <a:t>Industrial: </a:t>
            </a:r>
            <a:r>
              <a:rPr lang="en-US" dirty="0" smtClean="0">
                <a:solidFill>
                  <a:srgbClr val="002060"/>
                </a:solidFill>
              </a:rPr>
              <a:t>factories and power plants</a:t>
            </a:r>
          </a:p>
          <a:p>
            <a:r>
              <a:rPr lang="en-US" u="sng" dirty="0" smtClean="0">
                <a:solidFill>
                  <a:srgbClr val="002060"/>
                </a:solidFill>
              </a:rPr>
              <a:t>Mining: </a:t>
            </a:r>
            <a:r>
              <a:rPr lang="en-US" dirty="0" smtClean="0">
                <a:solidFill>
                  <a:srgbClr val="002060"/>
                </a:solidFill>
              </a:rPr>
              <a:t>surface mining toxics, acids, sediment</a:t>
            </a:r>
            <a:endParaRPr lang="en-US" u="sng" dirty="0" smtClean="0">
              <a:solidFill>
                <a:srgbClr val="002060"/>
              </a:solidFill>
            </a:endParaRPr>
          </a:p>
        </p:txBody>
      </p:sp>
      <p:pic>
        <p:nvPicPr>
          <p:cNvPr id="13316" name="Picture 7" descr="agrico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40703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978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Ch_20_Water_Pollution</Template>
  <TotalTime>81</TotalTime>
  <Words>989</Words>
  <Application>Microsoft Office PowerPoint</Application>
  <PresentationFormat>On-screen Show (4:3)</PresentationFormat>
  <Paragraphs>146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Times</vt:lpstr>
      <vt:lpstr>Times New Roman</vt:lpstr>
      <vt:lpstr>Wingdings</vt:lpstr>
      <vt:lpstr>Blank Presentation</vt:lpstr>
      <vt:lpstr>Default Design</vt:lpstr>
      <vt:lpstr>Office Theme</vt:lpstr>
      <vt:lpstr>PowerPoint Presentation</vt:lpstr>
      <vt:lpstr>PowerPoint Presentation</vt:lpstr>
      <vt:lpstr>What is water pollution?</vt:lpstr>
      <vt:lpstr>What is water pollution?</vt:lpstr>
      <vt:lpstr>What is water pollution?</vt:lpstr>
      <vt:lpstr>Sources of water pollution</vt:lpstr>
      <vt:lpstr>Sources of water pollution</vt:lpstr>
      <vt:lpstr>Point and Nonpoint Sources</vt:lpstr>
      <vt:lpstr>Major Sources of Water Pollution</vt:lpstr>
      <vt:lpstr>Major water pollutant</vt:lpstr>
      <vt:lpstr>How do we measure water quality</vt:lpstr>
      <vt:lpstr>How do we measure water quality</vt:lpstr>
      <vt:lpstr>Pollution in streams and lakes</vt:lpstr>
      <vt:lpstr>Lakes Pollution</vt:lpstr>
      <vt:lpstr>Eutrophication of Lakes</vt:lpstr>
      <vt:lpstr>Freshwater Stream Pollution</vt:lpstr>
      <vt:lpstr>India’s Ganges River</vt:lpstr>
      <vt:lpstr>Pollution of Streams</vt:lpstr>
      <vt:lpstr>Ocean Pollution</vt:lpstr>
      <vt:lpstr>Case Study:  The Great Lakes</vt:lpstr>
      <vt:lpstr>Case Study: Pollution in the Great  Lakes (1)</vt:lpstr>
      <vt:lpstr>Case Study: Pollution in the Great  Lakes (2)</vt:lpstr>
      <vt:lpstr>Indian  scenario</vt:lpstr>
      <vt:lpstr>PowerPoint Presentation</vt:lpstr>
      <vt:lpstr>Technological Approach:  Septic Systems</vt:lpstr>
      <vt:lpstr>Construction of wet lands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</dc:title>
  <dc:creator>Atharv</dc:creator>
  <cp:lastModifiedBy>PRAVEEN SINGH</cp:lastModifiedBy>
  <cp:revision>19</cp:revision>
  <dcterms:created xsi:type="dcterms:W3CDTF">2006-08-16T00:00:00Z</dcterms:created>
  <dcterms:modified xsi:type="dcterms:W3CDTF">2020-08-19T05:08:10Z</dcterms:modified>
</cp:coreProperties>
</file>